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58" r:id="rId3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28" name="Espaço Reservado para Data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17" name="Espaço Reservado para Rodapé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9" name="Espaço Reservado para Número de Slid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Subtítulo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pt-BR" smtClean="0"/>
              <a:t>Clique para editar 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pt-B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 no ícone para adicionar uma imagem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Título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pt-BR" smtClean="0"/>
              <a:t>Clique para editar o título mestre</a:t>
            </a:r>
            <a:endParaRPr kumimoji="0" lang="en-US"/>
          </a:p>
        </p:txBody>
      </p:sp>
      <p:sp>
        <p:nvSpPr>
          <p:cNvPr id="13" name="Espaço Reservado para Texto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pt-BR" smtClean="0"/>
              <a:t>Clique para editar 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4" name="Espaço Reservado para Data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t>08/08/2018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23" name="Espaço Reservado para Número de Slid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t>‹nº›</a:t>
            </a:fld>
            <a:endParaRPr lang="pt-BR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5.jpe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9.png"/><Relationship Id="rId4" Type="http://schemas.openxmlformats.org/officeDocument/2006/relationships/oleObject" Target="../embeddings/oleObject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1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5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ldest.org/entertainment/board-games/" TargetMode="External"/><Relationship Id="rId3" Type="http://schemas.openxmlformats.org/officeDocument/2006/relationships/hyperlink" Target="https://ensinarhistoriajoelza.com.br/jogo-de-bola-combate-mortal/" TargetMode="External"/><Relationship Id="rId7" Type="http://schemas.openxmlformats.org/officeDocument/2006/relationships/hyperlink" Target="http://lounge.obviousmag.org/anna_anjos/2013/01/a-origem-dos-jogos-de-tabuleiro.html" TargetMode="External"/><Relationship Id="rId2" Type="http://schemas.openxmlformats.org/officeDocument/2006/relationships/hyperlink" Target="http://www.nova-escola-galega.org/almacen/documentos/RGE%20Amado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ncient-egypt-online.com/ancient-egypt-games.html" TargetMode="External"/><Relationship Id="rId5" Type="http://schemas.openxmlformats.org/officeDocument/2006/relationships/hyperlink" Target="http://arqueologiaegipcia.com.br/2017/10/12/10-brinquedos-do-egito-antigo-que-voce-precisa-conhecer/" TargetMode="External"/><Relationship Id="rId10" Type="http://schemas.openxmlformats.org/officeDocument/2006/relationships/hyperlink" Target="https://pt.wikipedia.org/wiki/Hist%C3%B3ria_dos_jogos_eletr%C3%B4nicos" TargetMode="External"/><Relationship Id="rId4" Type="http://schemas.openxmlformats.org/officeDocument/2006/relationships/hyperlink" Target="http://origemdascoisas.com/a-origem-do-piao/" TargetMode="External"/><Relationship Id="rId9" Type="http://schemas.openxmlformats.org/officeDocument/2006/relationships/hyperlink" Target="http://www.museumofplay.org/about/icheg/video-game-history/timelin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Histórico de Brincadeiras, brinquedos e jogos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 smtClean="0"/>
              <a:t>Paulyne</a:t>
            </a:r>
            <a:r>
              <a:rPr lang="pt-BR" dirty="0" smtClean="0"/>
              <a:t> &lt;paulyne@ufc.br&gt;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7185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Também os egípcios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5228873"/>
            <a:ext cx="9036496" cy="720120"/>
          </a:xfrm>
        </p:spPr>
        <p:txBody>
          <a:bodyPr>
            <a:normAutofit/>
          </a:bodyPr>
          <a:lstStyle/>
          <a:p>
            <a:pPr marL="137160" indent="0" algn="ctr">
              <a:buNone/>
            </a:pPr>
            <a:r>
              <a:rPr lang="pt-BR" dirty="0" smtClean="0"/>
              <a:t>SENET  e Real de </a:t>
            </a:r>
            <a:r>
              <a:rPr lang="pt-BR" dirty="0" err="1" smtClean="0"/>
              <a:t>Ur</a:t>
            </a:r>
            <a:endParaRPr lang="pt-BR" dirty="0"/>
          </a:p>
        </p:txBody>
      </p:sp>
      <p:pic>
        <p:nvPicPr>
          <p:cNvPr id="7170" name="Picture 2" descr="https://1.bp.blogspot.com/-oN0Of0951cg/Wd7fFNsUCWI/AAAAAAAAFc8/yaZoCe_vDS09tJ6KwyaZStphf0zrtc83wCLcBGAs/s1600/brinquedos_no_egito_antigo_senet_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026" y="1800792"/>
            <a:ext cx="5392987" cy="340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epiction of Nefertari Playing Se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873" y="1800791"/>
            <a:ext cx="3769127" cy="3408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8" descr="https://1.bp.blogspot.com/-kruNBA9CMDE/Wd99ehGg1NI/AAAAAAAAFek/XmDmXtqZsKEgQHHGPM30i-u3VwP59494wCLcBGAs/s1600/brinquedos_no_egito_antigo_dado_poliedro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9436" y="0"/>
            <a:ext cx="2143404" cy="149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69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Também os egípcios</a:t>
            </a:r>
            <a:endParaRPr lang="pt-BR" dirty="0"/>
          </a:p>
        </p:txBody>
      </p:sp>
      <p:pic>
        <p:nvPicPr>
          <p:cNvPr id="8196" name="Picture 4" descr="https://1.bp.blogspot.com/-VDxSUGo-BlM/Wd7quhh4HGI/AAAAAAAAFds/Y8sZv8cCtjo4LUwDbudlTmaxE2ZPHG8MwCLcBGAs/s1600/brinquedos_no_egito_antigo_mehen_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6430"/>
            <a:ext cx="3585202" cy="285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539552" y="4293096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Mehen</a:t>
            </a:r>
            <a:r>
              <a:rPr lang="pt-BR" dirty="0" smtClean="0"/>
              <a:t> - Jogo da cobra</a:t>
            </a:r>
            <a:endParaRPr lang="pt-BR" dirty="0"/>
          </a:p>
        </p:txBody>
      </p:sp>
      <p:pic>
        <p:nvPicPr>
          <p:cNvPr id="8198" name="Picture 6" descr="https://4.bp.blogspot.com/-YVtirPEqPOw/Wd7R-ZBd96I/AAAAAAAAFcs/e2rY2TLQ3mEwc51FI5imL4_NkNtGpBm0ACLcBGAs/s1600/brinquedos_no_egito_antigo_caes_e_chacais_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4" y="1268760"/>
            <a:ext cx="4067881" cy="292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6677071" y="4263574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Cães contra chacais</a:t>
            </a:r>
            <a:endParaRPr lang="pt-BR" dirty="0"/>
          </a:p>
        </p:txBody>
      </p:sp>
      <p:pic>
        <p:nvPicPr>
          <p:cNvPr id="8200" name="Picture 8" descr="Aseb Game S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332" y="4402267"/>
            <a:ext cx="3571156" cy="239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488723" y="5733256"/>
            <a:ext cx="239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Jogo Real de </a:t>
            </a:r>
            <a:r>
              <a:rPr lang="pt-BR" dirty="0" err="1" smtClean="0"/>
              <a:t>Ur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69970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Jogos de </a:t>
            </a:r>
            <a:r>
              <a:rPr lang="pt-BR" dirty="0"/>
              <a:t>T</a:t>
            </a:r>
            <a:r>
              <a:rPr lang="pt-BR" dirty="0" smtClean="0"/>
              <a:t>abuleiros Antigos e Usados Até Hoje Incluem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Gamão</a:t>
            </a:r>
          </a:p>
          <a:p>
            <a:r>
              <a:rPr lang="pt-BR" dirty="0" smtClean="0"/>
              <a:t>Dama</a:t>
            </a:r>
          </a:p>
          <a:p>
            <a:r>
              <a:rPr lang="pt-BR" dirty="0" smtClean="0"/>
              <a:t>Xadrez</a:t>
            </a:r>
          </a:p>
          <a:p>
            <a:r>
              <a:rPr lang="pt-BR" dirty="0" smtClean="0"/>
              <a:t>Go</a:t>
            </a:r>
            <a:endParaRPr lang="pt-BR" dirty="0"/>
          </a:p>
        </p:txBody>
      </p:sp>
      <p:pic>
        <p:nvPicPr>
          <p:cNvPr id="9218" name="Picture 2" descr="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194" y="1556792"/>
            <a:ext cx="3936437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Backgammon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717032"/>
            <a:ext cx="3949603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175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Dos Jogos de Tabuleiro Mais Modernos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5829299" cy="4709160"/>
          </a:xfrm>
        </p:spPr>
        <p:txBody>
          <a:bodyPr/>
          <a:lstStyle/>
          <a:p>
            <a:r>
              <a:rPr lang="pt-BR" dirty="0" smtClean="0"/>
              <a:t>Jogo da Vida (1860)</a:t>
            </a:r>
          </a:p>
          <a:p>
            <a:pPr lvl="1"/>
            <a:r>
              <a:rPr lang="pt-BR" dirty="0" smtClean="0"/>
              <a:t>Vendeu 45 mil cópias no ano do lançamento</a:t>
            </a:r>
          </a:p>
          <a:p>
            <a:endParaRPr lang="pt-BR" dirty="0"/>
          </a:p>
          <a:p>
            <a:r>
              <a:rPr lang="pt-BR" dirty="0" smtClean="0"/>
              <a:t>O mais popular é Banco Imobiliário (1904)</a:t>
            </a:r>
          </a:p>
          <a:p>
            <a:pPr lvl="1"/>
            <a:r>
              <a:rPr lang="pt-BR" dirty="0" smtClean="0"/>
              <a:t>Baseado em “</a:t>
            </a:r>
            <a:r>
              <a:rPr lang="en-US" dirty="0"/>
              <a:t>The Landlord’s </a:t>
            </a:r>
            <a:r>
              <a:rPr lang="en-US" dirty="0" smtClean="0"/>
              <a:t>Game” de </a:t>
            </a:r>
            <a:r>
              <a:rPr lang="en-US" dirty="0"/>
              <a:t>Elizabeth J. </a:t>
            </a:r>
            <a:r>
              <a:rPr lang="en-US" dirty="0" err="1"/>
              <a:t>Magie</a:t>
            </a:r>
            <a:r>
              <a:rPr lang="en-US" dirty="0"/>
              <a:t> </a:t>
            </a:r>
            <a:r>
              <a:rPr lang="en-US" dirty="0" smtClean="0"/>
              <a:t>Phillips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10242" name="Picture 2" descr="Z00097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9" y="1340768"/>
            <a:ext cx="2857501" cy="26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USA-LandlordsGame-1904-Thomas-Forsight-lar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279" y="3966089"/>
            <a:ext cx="2906688" cy="290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558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Dos Jogos de Tabuleiro Mais Modernos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147248" cy="4709160"/>
          </a:xfrm>
        </p:spPr>
        <p:txBody>
          <a:bodyPr/>
          <a:lstStyle/>
          <a:p>
            <a:r>
              <a:rPr lang="pt-BR" dirty="0" smtClean="0"/>
              <a:t>Por causa da guerra</a:t>
            </a:r>
            <a:r>
              <a:rPr lang="pt-BR" dirty="0"/>
              <a:t>, </a:t>
            </a:r>
            <a:r>
              <a:rPr lang="pt-BR" dirty="0" smtClean="0"/>
              <a:t>após </a:t>
            </a:r>
            <a:r>
              <a:rPr lang="pt-BR" dirty="0"/>
              <a:t>1945, os jogos de estratégia e a abordagem de conflitos econômicos e construção de civilizações ganharam ainda mais força </a:t>
            </a:r>
            <a:endParaRPr lang="pt-BR" dirty="0" smtClean="0"/>
          </a:p>
          <a:p>
            <a:pPr lvl="1"/>
            <a:r>
              <a:rPr lang="pt-BR" dirty="0" smtClean="0"/>
              <a:t>exceto </a:t>
            </a:r>
            <a:r>
              <a:rPr lang="pt-BR" dirty="0"/>
              <a:t>no mercado </a:t>
            </a:r>
            <a:r>
              <a:rPr lang="pt-BR" dirty="0" smtClean="0"/>
              <a:t>alemão que proibiu jogo bélicos (2ª guerra mundial)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3254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Dos Jogos de Tabuleiro Mais Modernos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834880" cy="4709160"/>
          </a:xfrm>
        </p:spPr>
        <p:txBody>
          <a:bodyPr/>
          <a:lstStyle/>
          <a:p>
            <a:r>
              <a:rPr lang="pt-BR" dirty="0" err="1"/>
              <a:t>Britannia</a:t>
            </a:r>
            <a:r>
              <a:rPr lang="pt-BR" dirty="0"/>
              <a:t>, </a:t>
            </a:r>
            <a:r>
              <a:rPr lang="pt-BR" dirty="0" err="1"/>
              <a:t>Civilization</a:t>
            </a:r>
            <a:r>
              <a:rPr lang="pt-BR" dirty="0"/>
              <a:t> e </a:t>
            </a:r>
            <a:r>
              <a:rPr lang="pt-BR" dirty="0" err="1"/>
              <a:t>Conquest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smtClean="0"/>
              <a:t>Empire são exemplos de jogos de mapas mundiais</a:t>
            </a:r>
            <a:endParaRPr lang="pt-BR" dirty="0"/>
          </a:p>
        </p:txBody>
      </p:sp>
      <p:pic>
        <p:nvPicPr>
          <p:cNvPr id="11266" name="Picture 2" descr="1132967416_1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924944"/>
            <a:ext cx="4968552" cy="3850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69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Jogos digitais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1156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Primeiras Experiências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09160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Não é fácil saber quem é o primeiro mesmo:</a:t>
            </a:r>
          </a:p>
          <a:p>
            <a:pPr lvl="1"/>
            <a:r>
              <a:rPr lang="pt-BR" dirty="0" smtClean="0"/>
              <a:t>Exemplos são: </a:t>
            </a:r>
            <a:endParaRPr lang="pt-BR" dirty="0"/>
          </a:p>
          <a:p>
            <a:pPr lvl="2"/>
            <a:r>
              <a:rPr lang="pt-BR" dirty="0"/>
              <a:t> </a:t>
            </a:r>
            <a:r>
              <a:rPr lang="pt-BR" dirty="0" err="1"/>
              <a:t>Nimrod</a:t>
            </a:r>
            <a:r>
              <a:rPr lang="pt-BR" dirty="0"/>
              <a:t> (1951), uma máquina para jogar o jogo matemático </a:t>
            </a:r>
            <a:r>
              <a:rPr lang="pt-BR" dirty="0" err="1"/>
              <a:t>Nim</a:t>
            </a:r>
            <a:endParaRPr lang="pt-BR" dirty="0"/>
          </a:p>
          <a:p>
            <a:pPr lvl="2"/>
            <a:r>
              <a:rPr lang="pt-BR" dirty="0" smtClean="0"/>
              <a:t>Jogo da Velha (OXO) (1952)</a:t>
            </a:r>
          </a:p>
          <a:p>
            <a:pPr lvl="2"/>
            <a:r>
              <a:rPr lang="pt-BR" dirty="0" err="1"/>
              <a:t>Hutspiel</a:t>
            </a:r>
            <a:r>
              <a:rPr lang="pt-BR" dirty="0"/>
              <a:t> (1955</a:t>
            </a:r>
            <a:r>
              <a:rPr lang="pt-BR" dirty="0" smtClean="0"/>
              <a:t>)</a:t>
            </a:r>
          </a:p>
          <a:p>
            <a:pPr lvl="2"/>
            <a:r>
              <a:rPr lang="pt-BR" dirty="0"/>
              <a:t> </a:t>
            </a:r>
            <a:r>
              <a:rPr lang="pt-BR" dirty="0" err="1"/>
              <a:t>Tennis</a:t>
            </a:r>
            <a:r>
              <a:rPr lang="pt-BR" dirty="0"/>
              <a:t> for </a:t>
            </a:r>
            <a:r>
              <a:rPr lang="pt-BR" dirty="0" err="1"/>
              <a:t>Two</a:t>
            </a:r>
            <a:r>
              <a:rPr lang="pt-BR" dirty="0"/>
              <a:t> (1958</a:t>
            </a:r>
            <a:r>
              <a:rPr lang="pt-BR" dirty="0" smtClean="0"/>
              <a:t>) – jogo para osciloscópio que deu origem ao </a:t>
            </a:r>
            <a:r>
              <a:rPr lang="pt-BR" dirty="0" err="1" smtClean="0"/>
              <a:t>pong</a:t>
            </a:r>
            <a:endParaRPr lang="pt-BR" dirty="0" smtClean="0"/>
          </a:p>
          <a:p>
            <a:pPr lvl="2"/>
            <a:r>
              <a:rPr lang="pt-BR" dirty="0" err="1" smtClean="0"/>
              <a:t>SpaceWar</a:t>
            </a:r>
            <a:r>
              <a:rPr lang="pt-BR" dirty="0" smtClean="0"/>
              <a:t> (1961) – primeiro jogo de tiro</a:t>
            </a:r>
          </a:p>
          <a:p>
            <a:pPr lvl="2"/>
            <a:endParaRPr lang="pt-BR" dirty="0"/>
          </a:p>
          <a:p>
            <a:r>
              <a:rPr lang="pt-BR" dirty="0"/>
              <a:t>Fotos em http://www.museumofplay.org/about/icheg/video-game-history/timeline</a:t>
            </a:r>
          </a:p>
        </p:txBody>
      </p:sp>
    </p:spTree>
    <p:extLst>
      <p:ext uri="{BB962C8B-B14F-4D97-AF65-F5344CB8AC3E}">
        <p14:creationId xmlns:p14="http://schemas.microsoft.com/office/powerpoint/2010/main" val="2280804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Jogos viram Negócio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283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300A097-4F47-46E3-8A64-BC467A819954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19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052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1972</a:t>
            </a:r>
          </a:p>
        </p:txBody>
      </p:sp>
      <p:sp>
        <p:nvSpPr>
          <p:cNvPr id="2053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5791200" cy="4457700"/>
          </a:xfrm>
        </p:spPr>
        <p:txBody>
          <a:bodyPr/>
          <a:lstStyle/>
          <a:p>
            <a:r>
              <a:rPr lang="pt-BR" dirty="0" smtClean="0"/>
              <a:t>Arcade: </a:t>
            </a:r>
            <a:r>
              <a:rPr lang="pt-BR" dirty="0" err="1" smtClean="0"/>
              <a:t>Pong</a:t>
            </a:r>
            <a:r>
              <a:rPr lang="pt-BR" dirty="0" smtClean="0"/>
              <a:t> (Atari) </a:t>
            </a:r>
          </a:p>
          <a:p>
            <a:pPr lvl="1"/>
            <a:r>
              <a:rPr lang="pt-BR" dirty="0" smtClean="0"/>
              <a:t>Fundação da Atari Inc.</a:t>
            </a:r>
          </a:p>
          <a:p>
            <a:pPr lvl="1"/>
            <a:r>
              <a:rPr lang="pt-BR" dirty="0" smtClean="0"/>
              <a:t>Primeiro Sucesso Comercial (galeria)</a:t>
            </a:r>
          </a:p>
          <a:p>
            <a:pPr lvl="1"/>
            <a:r>
              <a:rPr lang="pt-BR" dirty="0" smtClean="0"/>
              <a:t>10.000 unidades vendidas</a:t>
            </a:r>
          </a:p>
          <a:p>
            <a:r>
              <a:rPr lang="pt-BR" dirty="0" smtClean="0"/>
              <a:t>Videogame: </a:t>
            </a:r>
            <a:r>
              <a:rPr lang="pt-BR" dirty="0" err="1" smtClean="0"/>
              <a:t>Odyssey</a:t>
            </a:r>
            <a:r>
              <a:rPr lang="pt-BR" dirty="0" smtClean="0"/>
              <a:t> (</a:t>
            </a:r>
            <a:r>
              <a:rPr lang="pt-BR" dirty="0" err="1" smtClean="0"/>
              <a:t>Magnavox</a:t>
            </a:r>
            <a:r>
              <a:rPr lang="pt-BR" dirty="0" smtClean="0"/>
              <a:t>) </a:t>
            </a:r>
          </a:p>
          <a:p>
            <a:pPr lvl="1"/>
            <a:r>
              <a:rPr lang="pt-BR" dirty="0" smtClean="0"/>
              <a:t>Primeiro console comercial</a:t>
            </a:r>
          </a:p>
          <a:p>
            <a:pPr lvl="1"/>
            <a:r>
              <a:rPr lang="pt-BR" dirty="0" smtClean="0"/>
              <a:t>mais de 200.000 vendidos</a:t>
            </a:r>
          </a:p>
        </p:txBody>
      </p:sp>
      <p:graphicFrame>
        <p:nvGraphicFramePr>
          <p:cNvPr id="2050" name="Object 2048"/>
          <p:cNvGraphicFramePr>
            <a:graphicFrameLocks noChangeAspect="1"/>
          </p:cNvGraphicFramePr>
          <p:nvPr/>
        </p:nvGraphicFramePr>
        <p:xfrm>
          <a:off x="6454775" y="1600200"/>
          <a:ext cx="2079625" cy="236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" name="Foto do Photo Editor" r:id="rId3" imgW="980952" imgH="1114581" progId="MSPhotoEd.3">
                  <p:embed/>
                </p:oleObj>
              </mc:Choice>
              <mc:Fallback>
                <p:oleObj name="Foto do Photo Editor" r:id="rId3" imgW="980952" imgH="1114581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4775" y="1600200"/>
                        <a:ext cx="2079625" cy="236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11" descr="odysse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191000"/>
            <a:ext cx="25908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0614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Brincadeiras Ancestrais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/>
              <a:t>Através de relatos de historiadores gregos e romanos, pinturas e esculturas de antigas civilizações e artefatos arqueológicos é possível dizer que as sociedades mais antigas já brincavam.</a:t>
            </a:r>
          </a:p>
          <a:p>
            <a:r>
              <a:rPr lang="pt-BR" dirty="0" smtClean="0"/>
              <a:t>Exemplos dessas brincadeiras e brinquedos são:</a:t>
            </a:r>
          </a:p>
          <a:p>
            <a:pPr lvl="1"/>
            <a:r>
              <a:rPr lang="pt-BR" dirty="0" smtClean="0"/>
              <a:t>Jogos de bola</a:t>
            </a:r>
          </a:p>
          <a:p>
            <a:pPr lvl="1"/>
            <a:r>
              <a:rPr lang="pt-BR" dirty="0" smtClean="0"/>
              <a:t>Bonecas</a:t>
            </a:r>
          </a:p>
          <a:p>
            <a:pPr lvl="1"/>
            <a:r>
              <a:rPr lang="pt-BR" dirty="0" smtClean="0"/>
              <a:t>Piões</a:t>
            </a:r>
          </a:p>
          <a:p>
            <a:pPr lvl="1"/>
            <a:r>
              <a:rPr lang="pt-BR" dirty="0" smtClean="0"/>
              <a:t>Cabo de guerra</a:t>
            </a:r>
          </a:p>
          <a:p>
            <a:pPr lvl="1"/>
            <a:r>
              <a:rPr lang="pt-BR" dirty="0" smtClean="0"/>
              <a:t>Pega-pega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1945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23FD08F-87C1-4727-AFF3-500F0C58264F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20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307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1974</a:t>
            </a:r>
          </a:p>
        </p:txBody>
      </p:sp>
      <p:sp>
        <p:nvSpPr>
          <p:cNvPr id="3077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5029200" cy="4457700"/>
          </a:xfrm>
        </p:spPr>
        <p:txBody>
          <a:bodyPr/>
          <a:lstStyle/>
          <a:p>
            <a:r>
              <a:rPr lang="pt-BR" dirty="0" smtClean="0"/>
              <a:t>Arcade: </a:t>
            </a:r>
            <a:r>
              <a:rPr lang="pt-BR" dirty="0" err="1" smtClean="0"/>
              <a:t>Tank</a:t>
            </a:r>
            <a:r>
              <a:rPr lang="pt-BR" dirty="0" smtClean="0"/>
              <a:t> (</a:t>
            </a:r>
            <a:r>
              <a:rPr lang="pt-BR" dirty="0" err="1" smtClean="0"/>
              <a:t>Kee</a:t>
            </a:r>
            <a:r>
              <a:rPr lang="pt-BR" dirty="0" smtClean="0"/>
              <a:t> Games e Atari Inc.)</a:t>
            </a:r>
          </a:p>
          <a:p>
            <a:pPr lvl="1"/>
            <a:r>
              <a:rPr lang="pt-BR" dirty="0" smtClean="0"/>
              <a:t>1º a usar ROM para armazenar dados gráficos (melhor qualidade visual dos objetos)</a:t>
            </a:r>
          </a:p>
          <a:p>
            <a:r>
              <a:rPr lang="pt-BR" dirty="0" smtClean="0"/>
              <a:t>Eventos em computação</a:t>
            </a:r>
          </a:p>
          <a:p>
            <a:pPr lvl="1"/>
            <a:r>
              <a:rPr lang="pt-BR" dirty="0" smtClean="0"/>
              <a:t>1973: 1° computador pessoal completo, Xerox (</a:t>
            </a:r>
            <a:r>
              <a:rPr lang="pt-BR" dirty="0" err="1" smtClean="0"/>
              <a:t>Palo</a:t>
            </a:r>
            <a:r>
              <a:rPr lang="pt-BR" dirty="0" smtClean="0"/>
              <a:t> Alto).</a:t>
            </a:r>
          </a:p>
        </p:txBody>
      </p:sp>
      <p:graphicFrame>
        <p:nvGraphicFramePr>
          <p:cNvPr id="3074" name="Object 0"/>
          <p:cNvGraphicFramePr>
            <a:graphicFrameLocks noChangeAspect="1"/>
          </p:cNvGraphicFramePr>
          <p:nvPr/>
        </p:nvGraphicFramePr>
        <p:xfrm>
          <a:off x="6248400" y="1752600"/>
          <a:ext cx="2111375" cy="274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4" name="Foto do Photo Editor" r:id="rId3" imgW="1305107" imgH="1695687" progId="MSPhotoEd.3">
                  <p:embed/>
                </p:oleObj>
              </mc:Choice>
              <mc:Fallback>
                <p:oleObj name="Foto do Photo Editor" r:id="rId3" imgW="1305107" imgH="169568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752600"/>
                        <a:ext cx="2111375" cy="2743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96545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4466650C-DF45-4D10-A508-786C8535AFE8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21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229600" cy="4457700"/>
          </a:xfrm>
        </p:spPr>
        <p:txBody>
          <a:bodyPr/>
          <a:lstStyle/>
          <a:p>
            <a:r>
              <a:rPr lang="pt-BR" smtClean="0"/>
              <a:t>Videogame: Pong (Atari)</a:t>
            </a:r>
          </a:p>
          <a:p>
            <a:pPr lvl="1"/>
            <a:r>
              <a:rPr lang="pt-BR" smtClean="0"/>
              <a:t>Rendeu boa reputação para a Atari em termos de jogos de console.</a:t>
            </a:r>
          </a:p>
          <a:p>
            <a:r>
              <a:rPr lang="pt-BR" smtClean="0"/>
              <a:t>Eventos em computação</a:t>
            </a:r>
          </a:p>
          <a:p>
            <a:pPr lvl="1"/>
            <a:r>
              <a:rPr lang="pt-BR" smtClean="0"/>
              <a:t>Fundação da Microsoft</a:t>
            </a:r>
          </a:p>
          <a:p>
            <a:pPr lvl="1"/>
            <a:r>
              <a:rPr lang="pt-BR" smtClean="0"/>
              <a:t>1975: 1° computador pessoal da </a:t>
            </a:r>
            <a:br>
              <a:rPr lang="pt-BR" smtClean="0"/>
            </a:br>
            <a:r>
              <a:rPr lang="pt-BR" smtClean="0"/>
              <a:t>IBM, o IBM 5.100.</a:t>
            </a:r>
          </a:p>
          <a:p>
            <a:pPr lvl="1"/>
            <a:r>
              <a:rPr lang="pt-BR" smtClean="0"/>
              <a:t>1976: Apple 2</a:t>
            </a:r>
          </a:p>
          <a:p>
            <a:endParaRPr lang="pt-BR" smtClean="0"/>
          </a:p>
        </p:txBody>
      </p:sp>
      <p:pic>
        <p:nvPicPr>
          <p:cNvPr id="16388" name="Picture 5" descr="pongho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81"/>
          <a:stretch>
            <a:fillRect/>
          </a:stretch>
        </p:blipFill>
        <p:spPr bwMode="auto">
          <a:xfrm>
            <a:off x="5257800" y="2681288"/>
            <a:ext cx="3048000" cy="23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9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1975</a:t>
            </a:r>
          </a:p>
        </p:txBody>
      </p:sp>
    </p:spTree>
    <p:extLst>
      <p:ext uri="{BB962C8B-B14F-4D97-AF65-F5344CB8AC3E}">
        <p14:creationId xmlns:p14="http://schemas.microsoft.com/office/powerpoint/2010/main" val="189738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527E0D3-D818-4FB7-8C53-7AA2CA1A7B52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22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7411" name="Rectangle 205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1978</a:t>
            </a:r>
          </a:p>
        </p:txBody>
      </p:sp>
      <p:sp>
        <p:nvSpPr>
          <p:cNvPr id="17412" name="Rectangle 2052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229600" cy="4457700"/>
          </a:xfrm>
        </p:spPr>
        <p:txBody>
          <a:bodyPr/>
          <a:lstStyle/>
          <a:p>
            <a:r>
              <a:rPr lang="pt-BR" smtClean="0"/>
              <a:t>Arcade: Space Invaders (midway)</a:t>
            </a:r>
          </a:p>
          <a:p>
            <a:pPr lvl="1"/>
            <a:r>
              <a:rPr lang="pt-BR" smtClean="0"/>
              <a:t>grande sucesso comercial e virou clássico</a:t>
            </a:r>
          </a:p>
          <a:p>
            <a:r>
              <a:rPr lang="pt-BR" smtClean="0"/>
              <a:t>Odissey 2</a:t>
            </a:r>
          </a:p>
          <a:p>
            <a:pPr lvl="1"/>
            <a:r>
              <a:rPr lang="pt-BR" smtClean="0"/>
              <a:t>video game de 2a geração </a:t>
            </a:r>
          </a:p>
          <a:p>
            <a:pPr lvl="1"/>
            <a:r>
              <a:rPr lang="pt-BR" smtClean="0"/>
              <a:t>jogos como speedway</a:t>
            </a:r>
          </a:p>
          <a:p>
            <a:endParaRPr lang="pt-BR" smtClean="0"/>
          </a:p>
        </p:txBody>
      </p:sp>
      <p:pic>
        <p:nvPicPr>
          <p:cNvPr id="17413" name="Picture 2053" descr="sp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557338"/>
            <a:ext cx="2309813" cy="225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2054" descr="ody2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4508500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2055" descr="speedwa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4365625"/>
            <a:ext cx="25019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69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9B6ED02-7786-4FDC-8EB2-B51799DC24CC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23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410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1979, 1980 e 1981</a:t>
            </a:r>
          </a:p>
        </p:txBody>
      </p:sp>
      <p:sp>
        <p:nvSpPr>
          <p:cNvPr id="4102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5715000" cy="44577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pt-BR" smtClean="0"/>
              <a:t>Arcade: Asteroids (Atari Inc.)</a:t>
            </a:r>
          </a:p>
          <a:p>
            <a:pPr lvl="1">
              <a:lnSpc>
                <a:spcPct val="80000"/>
              </a:lnSpc>
            </a:pPr>
            <a:r>
              <a:rPr lang="pt-BR" smtClean="0"/>
              <a:t>Asteróides a destruir, apesar das naves</a:t>
            </a:r>
          </a:p>
          <a:p>
            <a:pPr lvl="1">
              <a:lnSpc>
                <a:spcPct val="80000"/>
              </a:lnSpc>
            </a:pPr>
            <a:r>
              <a:rPr lang="pt-BR" smtClean="0"/>
              <a:t>mais de 70.000 vendidos</a:t>
            </a:r>
          </a:p>
          <a:p>
            <a:r>
              <a:rPr lang="pt-BR" smtClean="0"/>
              <a:t>Arcade: Pac-Man (Bally/Midway)</a:t>
            </a:r>
          </a:p>
          <a:p>
            <a:pPr lvl="1"/>
            <a:r>
              <a:rPr lang="pt-BR" smtClean="0"/>
              <a:t>Outro clássico</a:t>
            </a:r>
          </a:p>
          <a:p>
            <a:pPr lvl="1"/>
            <a:r>
              <a:rPr lang="pt-BR" smtClean="0"/>
              <a:t>Sucesso nos EUA e Japão</a:t>
            </a:r>
          </a:p>
          <a:p>
            <a:r>
              <a:rPr lang="pt-BR" smtClean="0"/>
              <a:t>Arcade: Donkey Kong (Nintendo)</a:t>
            </a:r>
          </a:p>
          <a:p>
            <a:pPr lvl="1"/>
            <a:r>
              <a:rPr lang="pt-BR" smtClean="0"/>
              <a:t>Macaco Gigante: Pegar bananas, medalhões e balões </a:t>
            </a:r>
          </a:p>
          <a:p>
            <a:pPr lvl="1"/>
            <a:r>
              <a:rPr lang="pt-BR" smtClean="0"/>
              <a:t>Primeira aparição do Super Mário Bros.</a:t>
            </a:r>
          </a:p>
        </p:txBody>
      </p:sp>
      <p:graphicFrame>
        <p:nvGraphicFramePr>
          <p:cNvPr id="4098" name="Object 0"/>
          <p:cNvGraphicFramePr>
            <a:graphicFrameLocks noChangeAspect="1"/>
          </p:cNvGraphicFramePr>
          <p:nvPr/>
        </p:nvGraphicFramePr>
        <p:xfrm>
          <a:off x="6804025" y="1412875"/>
          <a:ext cx="1622425" cy="191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4" name="Foto do Photo Editor" r:id="rId3" imgW="914286" imgH="1076475" progId="MSPhotoEd.3">
                  <p:embed/>
                </p:oleObj>
              </mc:Choice>
              <mc:Fallback>
                <p:oleObj name="Foto do Photo Editor" r:id="rId3" imgW="914286" imgH="107647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04025" y="1412875"/>
                        <a:ext cx="1622425" cy="191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3" name="Picture 12" descr="pa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3500438"/>
            <a:ext cx="17145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099" name="Object 1"/>
          <p:cNvGraphicFramePr>
            <a:graphicFrameLocks noChangeAspect="1"/>
          </p:cNvGraphicFramePr>
          <p:nvPr/>
        </p:nvGraphicFramePr>
        <p:xfrm>
          <a:off x="6948488" y="5251450"/>
          <a:ext cx="1677987" cy="160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Imagem de bitmap" r:id="rId6" imgW="1800476" imgH="1724266" progId="Paint.Picture">
                  <p:embed/>
                </p:oleObj>
              </mc:Choice>
              <mc:Fallback>
                <p:oleObj name="Imagem de bitmap" r:id="rId6" imgW="1800476" imgH="1724266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8488" y="5251450"/>
                        <a:ext cx="1677987" cy="160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2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B7C9C204-1ABF-4102-8A4E-9E09D8E844F9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24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18435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1983-1985</a:t>
            </a:r>
          </a:p>
        </p:txBody>
      </p:sp>
      <p:sp>
        <p:nvSpPr>
          <p:cNvPr id="18436" name="Rectangle 12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6172200" cy="4457700"/>
          </a:xfrm>
        </p:spPr>
        <p:txBody>
          <a:bodyPr>
            <a:normAutofit fontScale="92500" lnSpcReduction="10000"/>
          </a:bodyPr>
          <a:lstStyle/>
          <a:p>
            <a:r>
              <a:rPr lang="pt-BR" smtClean="0"/>
              <a:t>1983:</a:t>
            </a:r>
            <a:r>
              <a:rPr lang="en-US" smtClean="0"/>
              <a:t> MSX</a:t>
            </a:r>
          </a:p>
          <a:p>
            <a:pPr lvl="1"/>
            <a:r>
              <a:rPr lang="en-US" smtClean="0"/>
              <a:t>O mais console dos computadores</a:t>
            </a:r>
          </a:p>
          <a:p>
            <a:pPr lvl="1"/>
            <a:r>
              <a:rPr lang="en-US" smtClean="0"/>
              <a:t>Vários jogos: Arkanoid, Rally-X,...</a:t>
            </a:r>
          </a:p>
          <a:p>
            <a:r>
              <a:rPr lang="pt-BR" smtClean="0"/>
              <a:t>1985: NES (nintendo entert. system)</a:t>
            </a:r>
          </a:p>
          <a:p>
            <a:pPr lvl="1"/>
            <a:r>
              <a:rPr lang="pt-BR" smtClean="0"/>
              <a:t>Processador de 8 Bit</a:t>
            </a:r>
          </a:p>
          <a:p>
            <a:pPr lvl="1"/>
            <a:r>
              <a:rPr lang="pt-BR" smtClean="0"/>
              <a:t>19 milhões de unidades nos EUA em 1990</a:t>
            </a:r>
          </a:p>
          <a:p>
            <a:r>
              <a:rPr lang="en-US" smtClean="0"/>
              <a:t>Eventos </a:t>
            </a:r>
            <a:r>
              <a:rPr lang="pt-BR" smtClean="0"/>
              <a:t>em computação</a:t>
            </a:r>
            <a:endParaRPr lang="en-US" smtClean="0"/>
          </a:p>
          <a:p>
            <a:pPr lvl="1"/>
            <a:r>
              <a:rPr lang="pt-BR" smtClean="0"/>
              <a:t>1981: A IBM lança o IBM-PC com o MS-DOS da Microsoft.</a:t>
            </a:r>
          </a:p>
          <a:p>
            <a:pPr lvl="1"/>
            <a:r>
              <a:rPr lang="pt-BR" smtClean="0"/>
              <a:t>1984: A Apple lança o Macintosh</a:t>
            </a:r>
          </a:p>
        </p:txBody>
      </p:sp>
      <p:pic>
        <p:nvPicPr>
          <p:cNvPr id="18437" name="Picture 15" descr="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4852988"/>
            <a:ext cx="2895600" cy="200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16" descr="Sharp_HotBit_HB-80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524000"/>
            <a:ext cx="1981200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19" descr="arkano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2819400"/>
            <a:ext cx="2057400" cy="154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38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B4B40EB-6064-4F45-AAE4-42426AA1B143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25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5124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1987 e 1989</a:t>
            </a:r>
          </a:p>
        </p:txBody>
      </p:sp>
      <p:sp>
        <p:nvSpPr>
          <p:cNvPr id="5125" name="Rectangle 11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6096000" cy="4457700"/>
          </a:xfrm>
        </p:spPr>
        <p:txBody>
          <a:bodyPr/>
          <a:lstStyle/>
          <a:p>
            <a:r>
              <a:rPr lang="pt-BR" smtClean="0"/>
              <a:t>The Legend of Zelda (Nintendo)</a:t>
            </a:r>
          </a:p>
          <a:p>
            <a:pPr lvl="1"/>
            <a:r>
              <a:rPr lang="pt-BR" smtClean="0"/>
              <a:t>Mesmo designer de Donkey Kong</a:t>
            </a:r>
          </a:p>
          <a:p>
            <a:pPr lvl="1"/>
            <a:r>
              <a:rPr lang="pt-BR" smtClean="0"/>
              <a:t>grande sucesso</a:t>
            </a:r>
          </a:p>
          <a:p>
            <a:r>
              <a:rPr lang="pt-BR" smtClean="0"/>
              <a:t>Super Mario Bros. </a:t>
            </a:r>
          </a:p>
          <a:p>
            <a:pPr lvl="1"/>
            <a:r>
              <a:rPr lang="pt-BR" smtClean="0"/>
              <a:t>3 rendeu US$ 500 Milhões</a:t>
            </a:r>
          </a:p>
          <a:p>
            <a:pPr lvl="1"/>
            <a:r>
              <a:rPr lang="pt-BR" smtClean="0"/>
              <a:t>Cópias: 7 milhões nos EUA e 4 no Japão</a:t>
            </a:r>
          </a:p>
          <a:p>
            <a:endParaRPr lang="pt-BR" smtClean="0"/>
          </a:p>
        </p:txBody>
      </p:sp>
      <p:pic>
        <p:nvPicPr>
          <p:cNvPr id="5126" name="Picture 12" descr="link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213" y="1447800"/>
            <a:ext cx="1874837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2" name="Object 13"/>
          <p:cNvGraphicFramePr>
            <a:graphicFrameLocks noChangeAspect="1"/>
          </p:cNvGraphicFramePr>
          <p:nvPr/>
        </p:nvGraphicFramePr>
        <p:xfrm>
          <a:off x="6477000" y="4572000"/>
          <a:ext cx="1509713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2" name="Imagem de bitmap" r:id="rId4" imgW="552527" imgH="752381" progId="Paint.Picture">
                  <p:embed/>
                </p:oleObj>
              </mc:Choice>
              <mc:Fallback>
                <p:oleObj name="Imagem de bitmap" r:id="rId4" imgW="552527" imgH="7523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572000"/>
                        <a:ext cx="1509713" cy="205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615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B25425-A8F7-4303-AEB2-BE7B1C499677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26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85900"/>
            <a:ext cx="27432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1989-1990</a:t>
            </a:r>
          </a:p>
        </p:txBody>
      </p:sp>
      <p:sp>
        <p:nvSpPr>
          <p:cNvPr id="19461" name="Rectangle 13"/>
          <p:cNvSpPr>
            <a:spLocks noGrp="1" noChangeArrowheads="1"/>
          </p:cNvSpPr>
          <p:nvPr>
            <p:ph type="body" idx="1"/>
          </p:nvPr>
        </p:nvSpPr>
        <p:spPr>
          <a:xfrm>
            <a:off x="228600" y="1524000"/>
            <a:ext cx="8686800" cy="4457700"/>
          </a:xfrm>
        </p:spPr>
        <p:txBody>
          <a:bodyPr/>
          <a:lstStyle/>
          <a:p>
            <a:r>
              <a:rPr lang="pt-BR" dirty="0" smtClean="0"/>
              <a:t>Videogame: Genesis (sega)</a:t>
            </a:r>
          </a:p>
          <a:p>
            <a:pPr lvl="1"/>
            <a:r>
              <a:rPr lang="pt-BR" dirty="0" smtClean="0"/>
              <a:t>Microprocessador Motorola 68000 16-bit</a:t>
            </a:r>
          </a:p>
          <a:p>
            <a:pPr lvl="1"/>
            <a:r>
              <a:rPr lang="pt-BR" dirty="0" smtClean="0"/>
              <a:t>SEGA: Service Game </a:t>
            </a:r>
            <a:r>
              <a:rPr lang="pt-BR" dirty="0" err="1" smtClean="0"/>
              <a:t>Inc</a:t>
            </a:r>
            <a:endParaRPr lang="pt-BR" dirty="0" smtClean="0"/>
          </a:p>
          <a:p>
            <a:pPr lvl="2"/>
            <a:r>
              <a:rPr lang="pt-BR" dirty="0" smtClean="0"/>
              <a:t>Fundada no Japão em 1951</a:t>
            </a:r>
          </a:p>
          <a:p>
            <a:r>
              <a:rPr lang="pt-BR" dirty="0" smtClean="0"/>
              <a:t>Game boy Nintendo (B&amp;W)</a:t>
            </a:r>
          </a:p>
          <a:p>
            <a:pPr lvl="1"/>
            <a:r>
              <a:rPr lang="pt-BR" dirty="0" smtClean="0"/>
              <a:t>Portátil com cartuchos</a:t>
            </a:r>
          </a:p>
          <a:p>
            <a:r>
              <a:rPr lang="pt-BR" dirty="0" smtClean="0"/>
              <a:t>Eventos</a:t>
            </a:r>
          </a:p>
          <a:p>
            <a:pPr lvl="1"/>
            <a:r>
              <a:rPr lang="pt-BR" dirty="0" smtClean="0"/>
              <a:t>1989: INTEL 486 DX/32 Bits/50 MHz</a:t>
            </a:r>
          </a:p>
          <a:p>
            <a:pPr lvl="1"/>
            <a:r>
              <a:rPr lang="pt-BR" dirty="0" smtClean="0"/>
              <a:t>1990: Windows3.0</a:t>
            </a:r>
          </a:p>
        </p:txBody>
      </p:sp>
      <p:pic>
        <p:nvPicPr>
          <p:cNvPr id="19462" name="Picture 14" descr="gamebo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038600"/>
            <a:ext cx="1438275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2663175-1C98-430C-A187-EC56FB681985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27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pic>
        <p:nvPicPr>
          <p:cNvPr id="20484" name="Picture 1027" descr="ps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558" y="3102487"/>
            <a:ext cx="1684338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103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1991-1995</a:t>
            </a:r>
          </a:p>
        </p:txBody>
      </p:sp>
      <p:pic>
        <p:nvPicPr>
          <p:cNvPr id="20486" name="Picture 1040" descr="s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447800"/>
            <a:ext cx="1143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7" name="Picture 104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1524000"/>
            <a:ext cx="11715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grpSp>
        <p:nvGrpSpPr>
          <p:cNvPr id="20488" name="Group 1049"/>
          <p:cNvGrpSpPr>
            <a:grpSpLocks/>
          </p:cNvGrpSpPr>
          <p:nvPr/>
        </p:nvGrpSpPr>
        <p:grpSpPr bwMode="auto">
          <a:xfrm>
            <a:off x="6228184" y="4725144"/>
            <a:ext cx="1219200" cy="1752600"/>
            <a:chOff x="3552" y="2496"/>
            <a:chExt cx="768" cy="1104"/>
          </a:xfrm>
        </p:grpSpPr>
        <p:sp>
          <p:nvSpPr>
            <p:cNvPr id="20489" name="Rectangle 1048"/>
            <p:cNvSpPr>
              <a:spLocks noChangeArrowheads="1"/>
            </p:cNvSpPr>
            <p:nvPr/>
          </p:nvSpPr>
          <p:spPr bwMode="auto">
            <a:xfrm>
              <a:off x="3552" y="2496"/>
              <a:ext cx="768" cy="1104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pt-BR"/>
            </a:p>
          </p:txBody>
        </p:sp>
        <p:pic>
          <p:nvPicPr>
            <p:cNvPr id="20490" name="Picture 1045" descr="lara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2" y="2496"/>
              <a:ext cx="249" cy="1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491" name="Picture 1046" descr="lara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2" y="2778"/>
              <a:ext cx="514" cy="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457200" y="1600200"/>
            <a:ext cx="5997575" cy="470916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1991: </a:t>
            </a:r>
            <a:r>
              <a:rPr lang="pt-BR" dirty="0" err="1"/>
              <a:t>Sonic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hedge </a:t>
            </a:r>
            <a:r>
              <a:rPr lang="pt-BR" dirty="0" err="1"/>
              <a:t>hog</a:t>
            </a:r>
            <a:r>
              <a:rPr lang="pt-BR" dirty="0"/>
              <a:t> (sega)</a:t>
            </a:r>
          </a:p>
          <a:p>
            <a:r>
              <a:rPr lang="pt-BR" dirty="0"/>
              <a:t>1992: Mortal </a:t>
            </a:r>
            <a:r>
              <a:rPr lang="pt-BR" dirty="0" err="1"/>
              <a:t>Combat</a:t>
            </a:r>
            <a:r>
              <a:rPr lang="pt-BR" dirty="0"/>
              <a:t> (Midway)</a:t>
            </a:r>
          </a:p>
          <a:p>
            <a:r>
              <a:rPr lang="pt-BR" dirty="0"/>
              <a:t>1995: Videogame: Playstation (Sony)</a:t>
            </a:r>
          </a:p>
          <a:p>
            <a:pPr lvl="1"/>
            <a:r>
              <a:rPr lang="pt-BR" dirty="0"/>
              <a:t>Microprocessador 32-bit e 33 </a:t>
            </a:r>
            <a:r>
              <a:rPr lang="pt-BR" dirty="0" err="1"/>
              <a:t>Mhz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Com CD Rom</a:t>
            </a:r>
          </a:p>
          <a:p>
            <a:pPr lvl="1"/>
            <a:r>
              <a:rPr lang="pt-BR" dirty="0"/>
              <a:t>Vendeu 75 milhões de unidades</a:t>
            </a:r>
          </a:p>
          <a:p>
            <a:r>
              <a:rPr lang="pt-BR" dirty="0"/>
              <a:t>1995: </a:t>
            </a:r>
            <a:r>
              <a:rPr lang="pt-BR" dirty="0" err="1"/>
              <a:t>Tomb</a:t>
            </a:r>
            <a:r>
              <a:rPr lang="pt-BR" dirty="0"/>
              <a:t> </a:t>
            </a:r>
            <a:r>
              <a:rPr lang="pt-BR" dirty="0" err="1"/>
              <a:t>Raider</a:t>
            </a:r>
            <a:r>
              <a:rPr lang="pt-BR" dirty="0"/>
              <a:t> (Eidos)</a:t>
            </a:r>
          </a:p>
          <a:p>
            <a:r>
              <a:rPr lang="pt-BR" dirty="0"/>
              <a:t>Eventos em computação</a:t>
            </a:r>
          </a:p>
          <a:p>
            <a:pPr lvl="1"/>
            <a:r>
              <a:rPr lang="pt-BR" dirty="0"/>
              <a:t>Windows-95 e INTEL Pentium Pro 64 Bits/300 MHz/64 GB</a:t>
            </a:r>
          </a:p>
          <a:p>
            <a:pPr marL="13716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1822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E229AF4-41E7-454C-A3EE-E5E57EDE938D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28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pic>
        <p:nvPicPr>
          <p:cNvPr id="21507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600200"/>
            <a:ext cx="2819400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103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1996-2000</a:t>
            </a:r>
          </a:p>
        </p:txBody>
      </p:sp>
      <p:sp>
        <p:nvSpPr>
          <p:cNvPr id="21509" name="Rectangle 1035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5410200" cy="4457700"/>
          </a:xfrm>
        </p:spPr>
        <p:txBody>
          <a:bodyPr>
            <a:normAutofit fontScale="92500"/>
          </a:bodyPr>
          <a:lstStyle/>
          <a:p>
            <a:r>
              <a:rPr lang="pt-BR" smtClean="0"/>
              <a:t>1996: N64 (Nintendo)</a:t>
            </a:r>
          </a:p>
          <a:p>
            <a:pPr lvl="1"/>
            <a:r>
              <a:rPr lang="pt-BR" smtClean="0"/>
              <a:t>Processador de 64 bits / 93.75 Mhz</a:t>
            </a:r>
          </a:p>
          <a:p>
            <a:pPr lvl="1"/>
            <a:r>
              <a:rPr lang="pt-BR" smtClean="0"/>
              <a:t>500.000 vendidos no primeiro dia</a:t>
            </a:r>
          </a:p>
          <a:p>
            <a:pPr lvl="1"/>
            <a:r>
              <a:rPr lang="pt-BR" smtClean="0"/>
              <a:t>Mario 64</a:t>
            </a:r>
          </a:p>
          <a:p>
            <a:r>
              <a:rPr lang="pt-BR" smtClean="0"/>
              <a:t>1997: Super GT (Sega)</a:t>
            </a:r>
          </a:p>
          <a:p>
            <a:pPr lvl="1"/>
            <a:r>
              <a:rPr lang="pt-BR" smtClean="0"/>
              <a:t>Arquitetura de 64 bits baseada em versão avançada do Power PC</a:t>
            </a:r>
          </a:p>
          <a:p>
            <a:r>
              <a:rPr lang="pt-BR" smtClean="0"/>
              <a:t>1999: Dreamcast (Sega)</a:t>
            </a:r>
          </a:p>
          <a:p>
            <a:pPr lvl="1"/>
            <a:r>
              <a:rPr lang="pt-BR" smtClean="0"/>
              <a:t>Não vingou (500.000 unidades vendidas)</a:t>
            </a:r>
          </a:p>
          <a:p>
            <a:endParaRPr lang="pt-BR" smtClean="0"/>
          </a:p>
        </p:txBody>
      </p:sp>
      <p:pic>
        <p:nvPicPr>
          <p:cNvPr id="21510" name="Picture 1036" descr="superg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971800"/>
            <a:ext cx="221456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1039" descr="dreamcast-conso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5486400"/>
            <a:ext cx="1600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22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2C2DA1E7-C8EE-45AD-9E9B-17807DF564FE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29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pic>
        <p:nvPicPr>
          <p:cNvPr id="6148" name="Picture 10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9" t="5040"/>
          <a:stretch>
            <a:fillRect/>
          </a:stretch>
        </p:blipFill>
        <p:spPr bwMode="auto">
          <a:xfrm>
            <a:off x="6019800" y="3048000"/>
            <a:ext cx="2133600" cy="156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103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2001-2002  </a:t>
            </a:r>
          </a:p>
        </p:txBody>
      </p:sp>
      <p:sp>
        <p:nvSpPr>
          <p:cNvPr id="6150" name="Rectangle 1032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5334000" cy="5029200"/>
          </a:xfrm>
        </p:spPr>
        <p:txBody>
          <a:bodyPr/>
          <a:lstStyle/>
          <a:p>
            <a:r>
              <a:rPr lang="pt-BR" smtClean="0"/>
              <a:t>PlayStation 2 (Sony)</a:t>
            </a:r>
          </a:p>
          <a:p>
            <a:pPr lvl="1"/>
            <a:r>
              <a:rPr lang="pt-BR" smtClean="0"/>
              <a:t>500.000 no lançamento</a:t>
            </a:r>
          </a:p>
          <a:p>
            <a:pPr lvl="1"/>
            <a:r>
              <a:rPr lang="pt-BR" smtClean="0"/>
              <a:t>DVD</a:t>
            </a:r>
          </a:p>
          <a:p>
            <a:r>
              <a:rPr lang="pt-BR" smtClean="0"/>
              <a:t>XBOX (Microsoft)</a:t>
            </a:r>
          </a:p>
          <a:p>
            <a:pPr lvl="1"/>
            <a:r>
              <a:rPr lang="pt-BR" smtClean="0"/>
              <a:t>grande aposta da Microsoft</a:t>
            </a:r>
          </a:p>
          <a:p>
            <a:r>
              <a:rPr lang="pt-BR" smtClean="0"/>
              <a:t>Game-Cube (Nintendo)</a:t>
            </a:r>
          </a:p>
          <a:p>
            <a:pPr lvl="1"/>
            <a:r>
              <a:rPr lang="pt-BR" smtClean="0"/>
              <a:t>contra-ataque da Nintendo</a:t>
            </a:r>
          </a:p>
          <a:p>
            <a:endParaRPr lang="pt-BR" smtClean="0"/>
          </a:p>
          <a:p>
            <a:endParaRPr lang="pt-BR" smtClean="0"/>
          </a:p>
        </p:txBody>
      </p:sp>
      <p:pic>
        <p:nvPicPr>
          <p:cNvPr id="6151" name="Picture 1033" descr="ps2_fu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" t="12076" r="1624" b="12076"/>
          <a:stretch>
            <a:fillRect/>
          </a:stretch>
        </p:blipFill>
        <p:spPr bwMode="auto">
          <a:xfrm>
            <a:off x="5486400" y="1447800"/>
            <a:ext cx="2819400" cy="142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146" name="Object 2048"/>
          <p:cNvGraphicFramePr>
            <a:graphicFrameLocks noChangeAspect="1"/>
          </p:cNvGraphicFramePr>
          <p:nvPr/>
        </p:nvGraphicFramePr>
        <p:xfrm>
          <a:off x="6078538" y="4800600"/>
          <a:ext cx="1846262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6" name="Foto do Photo Editor" r:id="rId5" imgW="2076740" imgH="2142857" progId="MSPhotoEd.3">
                  <p:embed/>
                </p:oleObj>
              </mc:Choice>
              <mc:Fallback>
                <p:oleObj name="Foto do Photo Editor" r:id="rId5" imgW="2076740" imgH="2142857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8538" y="4800600"/>
                        <a:ext cx="1846262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52" name="Picture 1037" descr="pedge_tower_fam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5373688"/>
            <a:ext cx="2879725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8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Bonecas</a:t>
            </a:r>
            <a:endParaRPr lang="pt-BR" dirty="0"/>
          </a:p>
        </p:txBody>
      </p:sp>
      <p:pic>
        <p:nvPicPr>
          <p:cNvPr id="1026" name="Picture 2" descr="COMPASS Title: Rag d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845" y="1136082"/>
            <a:ext cx="2895600" cy="391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07505" y="6381328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http://www.britishmuseum.org/research/collection_online/collection_object_details.aspx?objectId=400067&amp;partId=1&amp;place=42209&amp;object=19761&amp;page=1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3122845" y="5733256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Feita no </a:t>
            </a:r>
            <a:r>
              <a:rPr lang="pt-BR" dirty="0" err="1" smtClean="0"/>
              <a:t>egito</a:t>
            </a:r>
            <a:r>
              <a:rPr lang="pt-BR" dirty="0" smtClean="0"/>
              <a:t> entre os séculos 1 e 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83045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DBF063-17FA-48EC-A371-766B43737FBF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30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2006-2007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PlayStation</a:t>
            </a:r>
            <a:r>
              <a:rPr lang="pt-BR" dirty="0" smtClean="0"/>
              <a:t> 3 (Sony)</a:t>
            </a:r>
          </a:p>
          <a:p>
            <a:pPr lvl="1"/>
            <a:r>
              <a:rPr lang="pt-BR" dirty="0" smtClean="0"/>
              <a:t>Hard-core </a:t>
            </a:r>
            <a:r>
              <a:rPr lang="pt-BR" dirty="0" err="1" smtClean="0"/>
              <a:t>gamers</a:t>
            </a:r>
            <a:endParaRPr lang="pt-BR" dirty="0" smtClean="0"/>
          </a:p>
          <a:p>
            <a:pPr lvl="1"/>
            <a:r>
              <a:rPr lang="pt-BR" dirty="0" err="1" smtClean="0"/>
              <a:t>Blu-ray</a:t>
            </a:r>
            <a:endParaRPr lang="pt-BR" dirty="0" smtClean="0"/>
          </a:p>
          <a:p>
            <a:r>
              <a:rPr lang="pt-BR" dirty="0" smtClean="0"/>
              <a:t>XBOX 360 (Microsoft)</a:t>
            </a:r>
          </a:p>
          <a:p>
            <a:pPr lvl="1"/>
            <a:r>
              <a:rPr lang="pt-BR" dirty="0" smtClean="0"/>
              <a:t>aposta no público casual</a:t>
            </a:r>
          </a:p>
          <a:p>
            <a:r>
              <a:rPr lang="pt-BR" dirty="0" smtClean="0"/>
              <a:t>Wii (Nintendo)</a:t>
            </a:r>
          </a:p>
          <a:p>
            <a:pPr lvl="1"/>
            <a:r>
              <a:rPr lang="pt-BR" dirty="0" smtClean="0"/>
              <a:t>Interfaces tangíveis</a:t>
            </a:r>
          </a:p>
          <a:p>
            <a:pPr lvl="1"/>
            <a:r>
              <a:rPr lang="pt-BR" dirty="0" smtClean="0"/>
              <a:t>O grande sucesso</a:t>
            </a:r>
          </a:p>
          <a:p>
            <a:endParaRPr lang="en-US" dirty="0" smtClean="0"/>
          </a:p>
        </p:txBody>
      </p:sp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068638"/>
            <a:ext cx="1846262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412875"/>
            <a:ext cx="1581150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22535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797425"/>
            <a:ext cx="1760538" cy="176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272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DBF063-17FA-48EC-A371-766B43737FBF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31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2009-2011</a:t>
            </a:r>
            <a:endParaRPr lang="en-US" dirty="0" smtClean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PlayStation</a:t>
            </a:r>
            <a:r>
              <a:rPr lang="pt-BR" dirty="0" smtClean="0"/>
              <a:t> </a:t>
            </a:r>
            <a:r>
              <a:rPr lang="pt-BR" dirty="0" smtClean="0"/>
              <a:t>Move</a:t>
            </a:r>
          </a:p>
          <a:p>
            <a:pPr lvl="1"/>
            <a:r>
              <a:rPr lang="pt-BR" dirty="0" smtClean="0"/>
              <a:t>Controles feitos por movimento das mãos</a:t>
            </a:r>
            <a:endParaRPr lang="pt-BR" dirty="0" smtClean="0"/>
          </a:p>
          <a:p>
            <a:r>
              <a:rPr lang="pt-BR" dirty="0" err="1" smtClean="0"/>
              <a:t>Kinect</a:t>
            </a:r>
            <a:r>
              <a:rPr lang="pt-BR" dirty="0" smtClean="0"/>
              <a:t> para XBOX </a:t>
            </a:r>
            <a:r>
              <a:rPr lang="pt-BR" dirty="0" smtClean="0"/>
              <a:t>360 </a:t>
            </a:r>
            <a:endParaRPr lang="pt-BR" dirty="0" smtClean="0"/>
          </a:p>
          <a:p>
            <a:pPr marL="813816" lvl="2" indent="-411480"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</a:pPr>
            <a:r>
              <a:rPr lang="pt-BR" dirty="0"/>
              <a:t>Controles feitos por movimento das </a:t>
            </a:r>
            <a:r>
              <a:rPr lang="pt-BR" dirty="0" smtClean="0"/>
              <a:t>mãos</a:t>
            </a:r>
            <a:endParaRPr lang="pt-BR" dirty="0" smtClean="0"/>
          </a:p>
          <a:p>
            <a:r>
              <a:rPr lang="pt-BR" dirty="0" smtClean="0"/>
              <a:t>Wii Fit (Nintendo)</a:t>
            </a:r>
          </a:p>
          <a:p>
            <a:pPr lvl="1"/>
            <a:r>
              <a:rPr lang="pt-BR" dirty="0" smtClean="0"/>
              <a:t>Mais controles de movimento</a:t>
            </a:r>
            <a:endParaRPr lang="pt-BR" dirty="0" smtClean="0"/>
          </a:p>
          <a:p>
            <a:pPr marL="13716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8141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DBF063-17FA-48EC-A371-766B43737FBF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32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2012-2013</a:t>
            </a:r>
            <a:endParaRPr lang="en-US" dirty="0" smtClean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PlayStation</a:t>
            </a:r>
            <a:r>
              <a:rPr lang="pt-BR" dirty="0" smtClean="0"/>
              <a:t> </a:t>
            </a:r>
            <a:r>
              <a:rPr lang="pt-BR" dirty="0"/>
              <a:t>4 (Sony</a:t>
            </a:r>
            <a:r>
              <a:rPr lang="pt-BR" dirty="0" smtClean="0"/>
              <a:t>)</a:t>
            </a:r>
            <a:endParaRPr lang="pt-BR" dirty="0" smtClean="0"/>
          </a:p>
          <a:p>
            <a:r>
              <a:rPr lang="pt-BR" dirty="0" smtClean="0"/>
              <a:t>XBOX </a:t>
            </a:r>
            <a:r>
              <a:rPr lang="pt-BR" dirty="0" err="1" smtClean="0"/>
              <a:t>One</a:t>
            </a:r>
            <a:r>
              <a:rPr lang="pt-BR" dirty="0"/>
              <a:t> (Microsoft</a:t>
            </a:r>
            <a:r>
              <a:rPr lang="pt-BR" dirty="0" smtClean="0"/>
              <a:t>)</a:t>
            </a:r>
            <a:endParaRPr lang="pt-BR" dirty="0" smtClean="0"/>
          </a:p>
          <a:p>
            <a:r>
              <a:rPr lang="pt-BR" dirty="0" smtClean="0"/>
              <a:t>Wii U (Nintendo)</a:t>
            </a:r>
          </a:p>
          <a:p>
            <a:pPr lvl="1"/>
            <a:r>
              <a:rPr lang="pt-BR" dirty="0" smtClean="0"/>
              <a:t>Inovação com similaridade com </a:t>
            </a:r>
            <a:r>
              <a:rPr lang="pt-BR" dirty="0" err="1" smtClean="0"/>
              <a:t>tablet</a:t>
            </a:r>
            <a:endParaRPr lang="pt-BR" dirty="0" smtClean="0"/>
          </a:p>
          <a:p>
            <a:pPr lvl="1"/>
            <a:r>
              <a:rPr lang="pt-BR" dirty="0" smtClean="0"/>
              <a:t>Novas formas de interação</a:t>
            </a:r>
            <a:endParaRPr lang="pt-BR" dirty="0" smtClean="0"/>
          </a:p>
          <a:p>
            <a:pPr marL="13716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7326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Espaço Reservado para Número de Slide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EBDBF063-17FA-48EC-A371-766B43737FBF}" type="slidenum">
              <a:rPr lang="pt-BR" sz="1400" smtClean="0">
                <a:solidFill>
                  <a:schemeClr val="bg2"/>
                </a:solidFill>
                <a:latin typeface="Arial" charset="0"/>
              </a:rPr>
              <a:pPr/>
              <a:t>33</a:t>
            </a:fld>
            <a:endParaRPr lang="pt-BR" sz="1400" smtClean="0">
              <a:solidFill>
                <a:schemeClr val="bg2"/>
              </a:solidFill>
              <a:latin typeface="Arial" charset="0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2014-2018</a:t>
            </a:r>
            <a:endParaRPr lang="en-US" dirty="0" smtClean="0"/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PlayStation</a:t>
            </a:r>
            <a:r>
              <a:rPr lang="pt-BR" dirty="0" smtClean="0"/>
              <a:t> </a:t>
            </a:r>
            <a:r>
              <a:rPr lang="pt-BR" dirty="0"/>
              <a:t>4 (Sony</a:t>
            </a:r>
            <a:r>
              <a:rPr lang="pt-BR" dirty="0" smtClean="0"/>
              <a:t>)</a:t>
            </a:r>
            <a:endParaRPr lang="pt-BR" dirty="0" smtClean="0"/>
          </a:p>
          <a:p>
            <a:r>
              <a:rPr lang="pt-BR" dirty="0" smtClean="0"/>
              <a:t>XBOX </a:t>
            </a:r>
            <a:r>
              <a:rPr lang="pt-BR" dirty="0" err="1" smtClean="0"/>
              <a:t>One</a:t>
            </a:r>
            <a:r>
              <a:rPr lang="pt-BR" dirty="0"/>
              <a:t> </a:t>
            </a:r>
            <a:r>
              <a:rPr lang="pt-BR" dirty="0" smtClean="0"/>
              <a:t>X (Microsoft)</a:t>
            </a:r>
            <a:endParaRPr lang="pt-BR" dirty="0" smtClean="0"/>
          </a:p>
          <a:p>
            <a:r>
              <a:rPr lang="pt-BR" dirty="0" smtClean="0"/>
              <a:t>Nintendo Switch (Nintendo)</a:t>
            </a:r>
            <a:endParaRPr lang="en-US" dirty="0"/>
          </a:p>
          <a:p>
            <a:pPr lvl="1"/>
            <a:r>
              <a:rPr lang="en-US" dirty="0" smtClean="0"/>
              <a:t>Console </a:t>
            </a:r>
            <a:r>
              <a:rPr lang="en-US" dirty="0" err="1" smtClean="0"/>
              <a:t>portátil</a:t>
            </a:r>
            <a:r>
              <a:rPr lang="en-US" dirty="0" smtClean="0"/>
              <a:t> de mesa</a:t>
            </a:r>
          </a:p>
          <a:p>
            <a:r>
              <a:rPr lang="en-US" dirty="0" err="1" smtClean="0"/>
              <a:t>Chegada</a:t>
            </a:r>
            <a:r>
              <a:rPr lang="en-US" dirty="0" smtClean="0"/>
              <a:t> dos </a:t>
            </a:r>
            <a:r>
              <a:rPr lang="en-US" dirty="0" err="1" smtClean="0"/>
              <a:t>óculos</a:t>
            </a:r>
            <a:r>
              <a:rPr lang="en-US" dirty="0" smtClean="0"/>
              <a:t> de </a:t>
            </a:r>
            <a:r>
              <a:rPr lang="en-US" dirty="0" err="1" smtClean="0"/>
              <a:t>realidade</a:t>
            </a:r>
            <a:r>
              <a:rPr lang="en-US" dirty="0" smtClean="0"/>
              <a:t> virtual</a:t>
            </a:r>
          </a:p>
          <a:p>
            <a:pPr lvl="1"/>
            <a:r>
              <a:rPr lang="en-US" dirty="0" err="1" smtClean="0"/>
              <a:t>Chegada</a:t>
            </a:r>
            <a:r>
              <a:rPr lang="en-US" dirty="0" smtClean="0"/>
              <a:t> dos </a:t>
            </a:r>
            <a:r>
              <a:rPr lang="en-US" dirty="0" err="1" smtClean="0"/>
              <a:t>jogos</a:t>
            </a:r>
            <a:r>
              <a:rPr lang="en-US" dirty="0" smtClean="0"/>
              <a:t> de RV e RA </a:t>
            </a:r>
          </a:p>
          <a:p>
            <a:pPr lvl="1"/>
            <a:r>
              <a:rPr lang="en-US" dirty="0" err="1" smtClean="0"/>
              <a:t>Nã</a:t>
            </a:r>
            <a:r>
              <a:rPr lang="en-US" dirty="0" err="1" smtClean="0"/>
              <a:t>o</a:t>
            </a:r>
            <a:r>
              <a:rPr lang="en-US" dirty="0" smtClean="0"/>
              <a:t> </a:t>
            </a:r>
            <a:r>
              <a:rPr lang="en-US" dirty="0" err="1" smtClean="0"/>
              <a:t>apenas</a:t>
            </a:r>
            <a:r>
              <a:rPr lang="en-US" dirty="0" smtClean="0"/>
              <a:t> </a:t>
            </a:r>
            <a:r>
              <a:rPr lang="en-US" dirty="0" err="1" smtClean="0"/>
              <a:t>protótipos</a:t>
            </a:r>
            <a:r>
              <a:rPr lang="en-US" dirty="0" smtClean="0"/>
              <a:t> de </a:t>
            </a:r>
            <a:r>
              <a:rPr lang="en-US" dirty="0" err="1" smtClean="0"/>
              <a:t>pesquisa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25246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>
                <a:hlinkClick r:id="rId2"/>
              </a:rPr>
              <a:t>http://</a:t>
            </a:r>
            <a:r>
              <a:rPr lang="pt-BR" dirty="0" smtClean="0">
                <a:hlinkClick r:id="rId2"/>
              </a:rPr>
              <a:t>www.nova-escola-galega.org/almacen/documentos/RGE%20Amado.pdf</a:t>
            </a:r>
            <a:endParaRPr lang="pt-BR" dirty="0" smtClean="0"/>
          </a:p>
          <a:p>
            <a:r>
              <a:rPr lang="pt-BR" dirty="0">
                <a:hlinkClick r:id="rId3"/>
              </a:rPr>
              <a:t>https://ensinarhistoriajoelza.com.br/jogo-de-bola-combate-mortal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r>
              <a:rPr lang="pt-BR" dirty="0">
                <a:hlinkClick r:id="rId4"/>
              </a:rPr>
              <a:t>http://origemdascoisas.com/a-origem-do-piao</a:t>
            </a:r>
            <a:r>
              <a:rPr lang="pt-BR" dirty="0" smtClean="0">
                <a:hlinkClick r:id="rId4"/>
              </a:rPr>
              <a:t>/</a:t>
            </a:r>
            <a:endParaRPr lang="pt-BR" dirty="0" smtClean="0"/>
          </a:p>
          <a:p>
            <a:r>
              <a:rPr lang="pt-BR" dirty="0">
                <a:hlinkClick r:id="rId5"/>
              </a:rPr>
              <a:t>http://arqueologiaegipcia.com.br/2017/10/12/10-brinquedos-do-egito-antigo-que-voce-precisa-conhecer</a:t>
            </a:r>
            <a:r>
              <a:rPr lang="pt-BR" dirty="0" smtClean="0">
                <a:hlinkClick r:id="rId5"/>
              </a:rPr>
              <a:t>/</a:t>
            </a:r>
            <a:endParaRPr lang="pt-BR" dirty="0" smtClean="0"/>
          </a:p>
          <a:p>
            <a:r>
              <a:rPr lang="pt-BR" dirty="0">
                <a:hlinkClick r:id="rId3"/>
              </a:rPr>
              <a:t>https://ensinarhistoriajoelza.com.br/jogo-de-bola-combate-mortal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r>
              <a:rPr lang="pt-BR" dirty="0">
                <a:hlinkClick r:id="rId6"/>
              </a:rPr>
              <a:t>http://</a:t>
            </a:r>
            <a:r>
              <a:rPr lang="pt-BR" dirty="0" smtClean="0">
                <a:hlinkClick r:id="rId6"/>
              </a:rPr>
              <a:t>www.ancient-egypt-online.com/ancient-egypt-games.html</a:t>
            </a:r>
            <a:endParaRPr lang="pt-BR" dirty="0" smtClean="0"/>
          </a:p>
          <a:p>
            <a:r>
              <a:rPr lang="pt-BR" dirty="0">
                <a:hlinkClick r:id="rId7"/>
              </a:rPr>
              <a:t>http://</a:t>
            </a:r>
            <a:r>
              <a:rPr lang="pt-BR" dirty="0" smtClean="0">
                <a:hlinkClick r:id="rId7"/>
              </a:rPr>
              <a:t>lounge.obviousmag.org/anna_anjos/2013/01/a-origem-dos-jogos-de-tabuleiro.html</a:t>
            </a:r>
            <a:endParaRPr lang="pt-BR" dirty="0" smtClean="0"/>
          </a:p>
          <a:p>
            <a:r>
              <a:rPr lang="pt-BR" dirty="0">
                <a:hlinkClick r:id="rId8"/>
              </a:rPr>
              <a:t>http://www.oldest.org/entertainment/board-games</a:t>
            </a:r>
            <a:r>
              <a:rPr lang="pt-BR" dirty="0" smtClean="0">
                <a:hlinkClick r:id="rId8"/>
              </a:rPr>
              <a:t>/</a:t>
            </a:r>
            <a:endParaRPr lang="pt-BR" dirty="0" smtClean="0"/>
          </a:p>
          <a:p>
            <a:r>
              <a:rPr lang="pt-BR" dirty="0">
                <a:hlinkClick r:id="rId9"/>
              </a:rPr>
              <a:t>http://</a:t>
            </a:r>
            <a:r>
              <a:rPr lang="pt-BR" dirty="0" smtClean="0">
                <a:hlinkClick r:id="rId9"/>
              </a:rPr>
              <a:t>www.museumofplay.org/about/icheg/video-game-history/timeline</a:t>
            </a:r>
            <a:endParaRPr lang="pt-BR" dirty="0" smtClean="0"/>
          </a:p>
          <a:p>
            <a:r>
              <a:rPr lang="pt-BR" dirty="0">
                <a:hlinkClick r:id="rId10"/>
              </a:rPr>
              <a:t>https://</a:t>
            </a:r>
            <a:r>
              <a:rPr lang="pt-BR" dirty="0" smtClean="0">
                <a:hlinkClick r:id="rId10"/>
              </a:rPr>
              <a:t>pt.wikipedia.org/wiki/Hist%C3%B3ria_dos_jogos_eletr%C3%B4nicos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6107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Bonecas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07505" y="6381328"/>
            <a:ext cx="89289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http://www.sciencebuzz.org/museum/object/2005_05_chancay_dolls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439104" y="5587628"/>
            <a:ext cx="6739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Chancall</a:t>
            </a:r>
            <a:r>
              <a:rPr lang="pt-BR" dirty="0" smtClean="0"/>
              <a:t> </a:t>
            </a:r>
            <a:r>
              <a:rPr lang="pt-BR" dirty="0" err="1" smtClean="0"/>
              <a:t>dolls</a:t>
            </a:r>
            <a:r>
              <a:rPr lang="pt-BR" dirty="0" smtClean="0"/>
              <a:t> – Peru pré-colombiano – tem entre 500 e 100 anos</a:t>
            </a:r>
            <a:endParaRPr lang="pt-BR" dirty="0"/>
          </a:p>
        </p:txBody>
      </p:sp>
      <p:pic>
        <p:nvPicPr>
          <p:cNvPr id="2050" name="Picture 2" descr="Resultado de imagem para ancient dol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1377" y="1772816"/>
            <a:ext cx="4114800" cy="308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165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Pião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709160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Conhece-se a existência do pião desde o ano 4000 a.C. tendo sido descobertos na margem do rio Eufrates vestígios desse </a:t>
            </a:r>
            <a:r>
              <a:rPr lang="pt-BR" dirty="0" err="1"/>
              <a:t>objecto</a:t>
            </a:r>
            <a:r>
              <a:rPr lang="pt-BR" dirty="0"/>
              <a:t>, feito em argila.</a:t>
            </a:r>
          </a:p>
          <a:p>
            <a:r>
              <a:rPr lang="pt-BR" dirty="0"/>
              <a:t>O exemplar que é considerado como o mais antigo do mundo, data de 1250 a.C. e está em exposição no Museu Britânico.</a:t>
            </a:r>
          </a:p>
        </p:txBody>
      </p:sp>
      <p:pic>
        <p:nvPicPr>
          <p:cNvPr id="4098" name="Picture 2" descr="King Tut Spinning 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463" y="1484785"/>
            <a:ext cx="4320479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857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Picture 14" descr="https://4.bp.blogspot.com/-HdYqdGDsZJg/Wd77ENv6dJI/AAAAAAAAFeI/2NZfZnIirWgVvBmclQxUx9GKMF5WOq1vQCLcBGAs/s1600/brinquedos_no_egito_antigo_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23" y="3716695"/>
            <a:ext cx="4193998" cy="314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Egípcios</a:t>
            </a:r>
            <a:endParaRPr lang="pt-BR" dirty="0"/>
          </a:p>
        </p:txBody>
      </p:sp>
      <p:pic>
        <p:nvPicPr>
          <p:cNvPr id="3080" name="Picture 8" descr="https://4.bp.blogspot.com/-_sJFV6VS6d0/Wd7l2Eh0h_I/AAAAAAAAFdY/Sdgakgf8gDwXZ2oCI849ixiv7_eXN2svQCLcBGAs/s1600/brinquedos_no_egito_antigo_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4470773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2.bp.blogspot.com/-qDjfGOFONJY/Wd7lJcaTwrI/AAAAAAAAFdM/05HhyBQfMeMOFqln4GBuOsW_z46nyY3nQCLcBGAs/s1600/brinquedos_no_egito_antigo_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408" y="1222937"/>
            <a:ext cx="4071464" cy="32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3.bp.blogspot.com/-FuVzlS8ndj0/Wd7lz_37vAI/AAAAAAAAFdU/KlL0oe0_DdU6wqZmFp6_LyWP6SJGXgrCwCLcBGAs/s1600/brinquedos_no_egito_antigo_0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687" y="4941168"/>
            <a:ext cx="3660906" cy="157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0" descr="Resultado de imagem para brinquedos da antiguid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09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Resultado de imagem para brinquedos da antiguida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391989"/>
            <a:ext cx="4286250" cy="336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Outros</a:t>
            </a:r>
            <a:endParaRPr lang="pt-BR" dirty="0"/>
          </a:p>
        </p:txBody>
      </p:sp>
      <p:pic>
        <p:nvPicPr>
          <p:cNvPr id="3074" name="Picture 2" descr="https://i.redditmedia.com/gaIqANbGEMQRynyzgTL-p0Ct6JY1h2uZ1SPY_kL5vKA.jpg?fit=crop&amp;crop=faces%2Centropy&amp;arh=2&amp;w=640&amp;s=0654f3815f90df749dab77755aa4002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2496277" cy="374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oldest ivory dol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239589"/>
            <a:ext cx="2352675" cy="35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76420" y="5532210"/>
            <a:ext cx="9150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http://www.britishmuseum.org/research/collection_online/search.aspx?object=19761</a:t>
            </a:r>
          </a:p>
        </p:txBody>
      </p:sp>
    </p:spTree>
    <p:extLst>
      <p:ext uri="{BB962C8B-B14F-4D97-AF65-F5344CB8AC3E}">
        <p14:creationId xmlns:p14="http://schemas.microsoft.com/office/powerpoint/2010/main" val="429018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Os Maias Jogavam um “Futebol” Mortal</a:t>
            </a:r>
            <a:endParaRPr lang="pt-BR" dirty="0"/>
          </a:p>
        </p:txBody>
      </p:sp>
      <p:pic>
        <p:nvPicPr>
          <p:cNvPr id="6146" name="Picture 2" descr="Campo de bola de Chichén Itzá, México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36" y="1334197"/>
            <a:ext cx="3888432" cy="252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nel do campo de Chichén Itzá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509570" y="2276871"/>
            <a:ext cx="1657622" cy="163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econstituição artística do jogo de bola asteca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77274"/>
            <a:ext cx="6191250" cy="360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85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Tabuleiros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32504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Ápice">
  <a:themeElements>
    <a:clrScheme name="Ápice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Ápice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Ápice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101</TotalTime>
  <Words>1008</Words>
  <Application>Microsoft Office PowerPoint</Application>
  <PresentationFormat>Apresentação na tela (4:3)</PresentationFormat>
  <Paragraphs>204</Paragraphs>
  <Slides>34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2</vt:i4>
      </vt:variant>
      <vt:variant>
        <vt:lpstr>Títulos de slides</vt:lpstr>
      </vt:variant>
      <vt:variant>
        <vt:i4>34</vt:i4>
      </vt:variant>
    </vt:vector>
  </HeadingPairs>
  <TitlesOfParts>
    <vt:vector size="37" baseType="lpstr">
      <vt:lpstr>Ápice</vt:lpstr>
      <vt:lpstr>Foto do Photo Editor</vt:lpstr>
      <vt:lpstr>Imagem de bitmap</vt:lpstr>
      <vt:lpstr>Histórico de Brincadeiras, brinquedos e jogos</vt:lpstr>
      <vt:lpstr>Brincadeiras Ancestrais</vt:lpstr>
      <vt:lpstr>Bonecas</vt:lpstr>
      <vt:lpstr>Bonecas</vt:lpstr>
      <vt:lpstr>Pião</vt:lpstr>
      <vt:lpstr>Egípcios</vt:lpstr>
      <vt:lpstr>Outros</vt:lpstr>
      <vt:lpstr>Os Maias Jogavam um “Futebol” Mortal</vt:lpstr>
      <vt:lpstr>Tabuleiros</vt:lpstr>
      <vt:lpstr>Também os egípcios</vt:lpstr>
      <vt:lpstr>Também os egípcios</vt:lpstr>
      <vt:lpstr>Jogos de Tabuleiros Antigos e Usados Até Hoje Incluem</vt:lpstr>
      <vt:lpstr>Dos Jogos de Tabuleiro Mais Modernos</vt:lpstr>
      <vt:lpstr>Dos Jogos de Tabuleiro Mais Modernos</vt:lpstr>
      <vt:lpstr>Dos Jogos de Tabuleiro Mais Modernos</vt:lpstr>
      <vt:lpstr>Jogos digitais</vt:lpstr>
      <vt:lpstr>Primeiras Experiências</vt:lpstr>
      <vt:lpstr>Jogos viram Negócio</vt:lpstr>
      <vt:lpstr>1972</vt:lpstr>
      <vt:lpstr>1974</vt:lpstr>
      <vt:lpstr>1975</vt:lpstr>
      <vt:lpstr>1978</vt:lpstr>
      <vt:lpstr>1979, 1980 e 1981</vt:lpstr>
      <vt:lpstr>1983-1985</vt:lpstr>
      <vt:lpstr>1987 e 1989</vt:lpstr>
      <vt:lpstr>1989-1990</vt:lpstr>
      <vt:lpstr>1991-1995</vt:lpstr>
      <vt:lpstr>1996-2000</vt:lpstr>
      <vt:lpstr>2001-2002  </vt:lpstr>
      <vt:lpstr>2006-2007</vt:lpstr>
      <vt:lpstr>2009-2011</vt:lpstr>
      <vt:lpstr>2012-2013</vt:lpstr>
      <vt:lpstr>2014-2018</vt:lpstr>
      <vt:lpstr>Referências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Histórico de Brincadeiras, brinquedos e jogos</dc:title>
  <dc:creator>paulyne</dc:creator>
  <cp:lastModifiedBy>paulyne</cp:lastModifiedBy>
  <cp:revision>40</cp:revision>
  <dcterms:created xsi:type="dcterms:W3CDTF">2018-08-08T23:07:29Z</dcterms:created>
  <dcterms:modified xsi:type="dcterms:W3CDTF">2018-08-09T00:59:44Z</dcterms:modified>
</cp:coreProperties>
</file>